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81"/>
  </p:notesMasterIdLst>
  <p:sldIdLst>
    <p:sldId id="262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81" r:id="rId15"/>
    <p:sldId id="382" r:id="rId16"/>
    <p:sldId id="377" r:id="rId17"/>
    <p:sldId id="378" r:id="rId18"/>
    <p:sldId id="379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0" r:id="rId27"/>
    <p:sldId id="333" r:id="rId28"/>
    <p:sldId id="380" r:id="rId29"/>
    <p:sldId id="334" r:id="rId30"/>
    <p:sldId id="335" r:id="rId31"/>
    <p:sldId id="352" r:id="rId32"/>
    <p:sldId id="351" r:id="rId33"/>
    <p:sldId id="336" r:id="rId34"/>
    <p:sldId id="337" r:id="rId35"/>
    <p:sldId id="339" r:id="rId36"/>
    <p:sldId id="340" r:id="rId37"/>
    <p:sldId id="338" r:id="rId38"/>
    <p:sldId id="341" r:id="rId39"/>
    <p:sldId id="323" r:id="rId40"/>
    <p:sldId id="342" r:id="rId41"/>
    <p:sldId id="345" r:id="rId42"/>
    <p:sldId id="346" r:id="rId43"/>
    <p:sldId id="343" r:id="rId44"/>
    <p:sldId id="344" r:id="rId45"/>
    <p:sldId id="324" r:id="rId46"/>
    <p:sldId id="347" r:id="rId47"/>
    <p:sldId id="348" r:id="rId48"/>
    <p:sldId id="266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3" r:id="rId58"/>
    <p:sldId id="364" r:id="rId59"/>
    <p:sldId id="271" r:id="rId60"/>
    <p:sldId id="388" r:id="rId61"/>
    <p:sldId id="389" r:id="rId62"/>
    <p:sldId id="383" r:id="rId63"/>
    <p:sldId id="384" r:id="rId64"/>
    <p:sldId id="385" r:id="rId65"/>
    <p:sldId id="386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8" r:id="rId74"/>
    <p:sldId id="399" r:id="rId75"/>
    <p:sldId id="400" r:id="rId76"/>
    <p:sldId id="401" r:id="rId77"/>
    <p:sldId id="402" r:id="rId78"/>
    <p:sldId id="304" r:id="rId79"/>
    <p:sldId id="30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4"/>
    <p:restoredTop sz="94631"/>
  </p:normalViewPr>
  <p:slideViewPr>
    <p:cSldViewPr snapToGrid="0" snapToObjects="1">
      <p:cViewPr>
        <p:scale>
          <a:sx n="95" d="100"/>
          <a:sy n="95" d="100"/>
        </p:scale>
        <p:origin x="55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n.wikipedia.org/wiki/Regular_expression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xkcd.com/208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kcd.com/208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/>
          <a:stretch/>
        </p:blipFill>
        <p:spPr>
          <a:xfrm>
            <a:off x="1429165" y="1075765"/>
            <a:ext cx="8606119" cy="41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35" y="578223"/>
            <a:ext cx="62504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9895" y="321384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05" y="2382605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35" y="4329953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6832128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|          </a:t>
            </a:r>
            <a:r>
              <a:rPr lang="cs-CZ" b="1" dirty="0">
                <a:latin typeface="Courier" charset="0"/>
                <a:ea typeface="Courier" charset="0"/>
                <a:cs typeface="Courier" charset="0"/>
              </a:rPr>
              <a:t>8585216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635" y="71225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1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635" y="442793"/>
            <a:ext cx="10248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content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LIMIT 5;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content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www.pg4e.com/LEMONS/100000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www.pg4e.com/LEMONS/100001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www.pg4e.com/neon/100002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www.pg4e.com/LEMONS/100003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www.pg4e.com/LEMONS/100004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6832128 |         5931008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8091" y="4413111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106490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upper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HTTPS://WWW.PG4E.COM/NEON/150000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2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94179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strpos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-- 2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substr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split_part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translate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th.p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TH!P_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HTTPs:__www!Pg4e!com_neon_150000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4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5122" y="1237128"/>
            <a:ext cx="105528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LIKE 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pl-PL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Only Scan using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((content &gt;= 'racing'::text) AND (content &lt; '</a:t>
            </a:r>
            <a:r>
              <a:rPr lang="en-US" sz="1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racinh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'::text))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Heap Fetches: 0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0.011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explain analyze SELECT content FROM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LIKE </a:t>
            </a:r>
            <a:r>
              <a:rPr lang="en-U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'%racing%'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(content ~~ '%racing%'::text)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10.271 </a:t>
            </a:r>
            <a:r>
              <a:rPr lang="en-US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ILIKE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~~*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29.958 </a:t>
            </a:r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clause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9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228" y="726140"/>
            <a:ext cx="106490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explain analyze SELECT content FROM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LIKE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100000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14.923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pl-PL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pl-PL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LIKE 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'%150000%' </a:t>
            </a:r>
            <a:r>
              <a:rPr lang="pl-PL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LIMIT 1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Limit  (cost=0.00..208.40 rows=1 width=33)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-&gt; 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Rows Removed by Filter: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50000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8.732 </a:t>
            </a:r>
            <a:r>
              <a:rPr lang="en-US" sz="20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6793" y="336175"/>
            <a:ext cx="919514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IN ('http://www.pg4e.com/neon/150000',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diacuss-&gt; 'https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://www.pg4e.com/neon/150000');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   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(content = ANY ('{http://www.pg4e.com/neon/150000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https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://www.pg4e.com/neon/150000}'::text[]))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0.036 ms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IN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(SELECT content FROM textfun WHERE content LIKE '%150000%')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Nested Loop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  -&gt;  HashAggregate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Group Key: textfun_1.content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-&gt;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 Scan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on textfun </a:t>
            </a:r>
            <a:r>
              <a:rPr lang="is-IS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endParaRPr lang="is-IS" sz="1600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Filter: (content ~~ '%150000%'::text)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Rows Removed by Filter: 100000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-&gt;  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Index Cond: (content =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.content)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14.302 </a:t>
            </a:r>
            <a:r>
              <a:rPr lang="is-I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is-I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3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</a:t>
            </a:r>
            <a:r>
              <a:rPr lang="mr-IN" dirty="0" smtClean="0"/>
              <a:t>–</a:t>
            </a:r>
            <a:r>
              <a:rPr lang="en-US" dirty="0" smtClean="0"/>
              <a:t> the final frontier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6650" y="1976717"/>
            <a:ext cx="102387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-------------+--------------+------------+-------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          4 |           12 |         96 | 23398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7701" y="4680929"/>
            <a:ext cx="4687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400" b="1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r>
              <a:rPr lang="en-US" sz="4400" b="1" dirty="0" smtClean="0">
                <a:latin typeface="Verdana" charset="0"/>
                <a:ea typeface="Verdana" charset="0"/>
                <a:cs typeface="Verdana" charset="0"/>
              </a:rPr>
              <a:t> for Unicode</a:t>
            </a:r>
            <a:endParaRPr lang="en-US" sz="44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2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In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ASCII is UTF-8 / 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onversion needed</a:t>
            </a:r>
          </a:p>
          <a:p>
            <a:r>
              <a:rPr lang="en-US" dirty="0" smtClean="0"/>
              <a:t>Partial auto convert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294359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a bunch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06" y="0"/>
            <a:ext cx="940889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059" y="1775012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sz="3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SHOW SERVER_ENCODING;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server_encoding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UTF8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(1 row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STRINGS</a:t>
            </a: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lots of Random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b="1" dirty="0" smtClean="0"/>
              <a:t>repeat() </a:t>
            </a:r>
            <a:r>
              <a:rPr lang="en-US" dirty="0" smtClean="0"/>
              <a:t>to generate long strings (horizontal)</a:t>
            </a:r>
          </a:p>
          <a:p>
            <a:r>
              <a:rPr lang="en-US" dirty="0" smtClean="0"/>
              <a:t>We use </a:t>
            </a:r>
            <a:r>
              <a:rPr lang="en-US" b="1" dirty="0" err="1" smtClean="0"/>
              <a:t>generate_series</a:t>
            </a:r>
            <a:r>
              <a:rPr lang="en-US" b="1" dirty="0" smtClean="0"/>
              <a:t>() </a:t>
            </a:r>
            <a:r>
              <a:rPr lang="en-US" dirty="0" smtClean="0"/>
              <a:t>to generate lots of rows (vertical)</a:t>
            </a:r>
          </a:p>
          <a:p>
            <a:pPr lvl="1"/>
            <a:r>
              <a:rPr lang="en-US" dirty="0" smtClean="0"/>
              <a:t>Like Python's range</a:t>
            </a:r>
          </a:p>
          <a:p>
            <a:r>
              <a:rPr lang="en-US" dirty="0" smtClean="0"/>
              <a:t>We use </a:t>
            </a:r>
            <a:r>
              <a:rPr lang="en-US" b="1" dirty="0" smtClean="0"/>
              <a:t>random() </a:t>
            </a:r>
            <a:r>
              <a:rPr lang="en-US" dirty="0" smtClean="0"/>
              <a:t>to make rows unique</a:t>
            </a:r>
          </a:p>
          <a:p>
            <a:pPr lvl="1"/>
            <a:r>
              <a:rPr lang="en-US" dirty="0" smtClean="0"/>
              <a:t>Floating point 0 &lt;= random() &lt;=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Enable 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output (cannot reverse)</a:t>
            </a:r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Designing Hash Computations is serious work</a:t>
            </a:r>
          </a:p>
          <a:p>
            <a:r>
              <a:rPr lang="en-US" sz="3200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sz="3200" dirty="0" smtClean="0"/>
              <a:t>Sometimes algorithms have flaws that are detected years later and we deprecate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6486" y="3247581"/>
            <a:ext cx="9559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select md5('hello');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md5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5d41402abc4b2a76b9719d911017c592</a:t>
            </a:r>
          </a:p>
          <a:p>
            <a:endParaRPr lang="is-I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=&gt; select sha256('hello');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                sha256               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\x2cf24dba5fb0a30e26e83b2ac5b9e29e1b161e5c1fa7425e73043362938b9824</a:t>
            </a:r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Web Crawler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616432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Retrieve a web page from our queue of web pages</a:t>
            </a:r>
          </a:p>
          <a:p>
            <a:pPr lvl="1"/>
            <a:r>
              <a:rPr lang="en-US" dirty="0" smtClean="0"/>
              <a:t>Store the web page and look for outgoing links</a:t>
            </a:r>
          </a:p>
          <a:p>
            <a:pPr lvl="1"/>
            <a:r>
              <a:rPr lang="en-US" dirty="0" smtClean="0"/>
              <a:t>Add the links </a:t>
            </a:r>
            <a:r>
              <a:rPr lang="en-US" dirty="0" smtClean="0">
                <a:solidFill>
                  <a:srgbClr val="0070C0"/>
                </a:solidFill>
              </a:rPr>
              <a:t>we have not already read </a:t>
            </a:r>
            <a:r>
              <a:rPr lang="en-US" dirty="0" smtClean="0"/>
              <a:t>to a queue</a:t>
            </a:r>
          </a:p>
          <a:p>
            <a:pPr lvl="1"/>
            <a:endParaRPr lang="en-US" dirty="0"/>
          </a:p>
          <a:p>
            <a:r>
              <a:rPr lang="en-US" dirty="0" smtClean="0"/>
              <a:t>This table will be large and we will look up </a:t>
            </a:r>
            <a:r>
              <a:rPr lang="en-US" dirty="0" err="1" smtClean="0"/>
              <a:t>urls</a:t>
            </a:r>
            <a:r>
              <a:rPr lang="en-US" smtClean="0"/>
              <a:t> quite often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random(), random(),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(random()*100);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random       |      random    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-------------------+-------------------+-------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0.192553216125816 | 0.751528221182525 |    91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repeat('Neon ', 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repeat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Neon Neon Neon Neon Neon 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0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3810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cr1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988" y="2877671"/>
            <a:ext cx="9145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insert into cr1(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(1,5000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ERROR:  value too long for type character varying(128)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 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3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014" y="2185159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               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=&gt; create unique index cr2_unique on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          450560</a:t>
            </a:r>
          </a:p>
        </p:txBody>
      </p:sp>
    </p:spTree>
    <p:extLst>
      <p:ext uri="{BB962C8B-B14F-4D97-AF65-F5344CB8AC3E}">
        <p14:creationId xmlns:p14="http://schemas.microsoft.com/office/powerpoint/2010/main" val="1731446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9155" y="517724"/>
            <a:ext cx="87014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drop index cr2_unique;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DROP INDEX</a:t>
            </a:r>
          </a:p>
          <a:p>
            <a:endParaRPr lang="pl-PL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index cr2_md5 on cr2 (md5(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sz="1600" b="1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url='lemons';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QUERY PLAN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Seq Scan on cr2  (cost=0.00..124.50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Filter: (url = 'lemons'::text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md5(url)=md5('lemons');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              QUERY PLAN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Scan using cr2_md5 on cr2  (cost=0.28..8.30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(md5(url) = '238ad51a7f1d25d991e6b51879d6b66d'::text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9531" y="504277"/>
            <a:ext cx="9275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analyze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* from cr2 where 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)=md5('lemons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Scan using cr2_md5 on cr2  (cost=0.28..8.30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time=0.118..0.118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= '238ad51a7f1d25d991e6b51879d6b66d'::text)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Execution Time: 0.142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on cr2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(cost=0.00..124.50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time=1.764..1.764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5000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0.067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Execution Time: 1.784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65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625" y="2220110"/>
            <a:ext cx="98123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cr3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update cr3 set url_md5 = md5(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)::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UPDATE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         1097728 |         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368640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* from cr3 where url_md5=md5('lemons')::uuid;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Index Scan using cr3_url_md5_key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cr3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(url_md5 = '238ad51a-7f1d-25d9-91e6-b51879d6b66d'::uuid)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Planning Time: 0.110 ms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0.030 ms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33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48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 INDEX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 </a:t>
            </a: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Size          0</a:t>
            </a:r>
          </a:p>
          <a:p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1.784 ms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3354" y="1407080"/>
            <a:ext cx="30796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MD5 Index on 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Size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SELECT        0.142ms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1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Strategies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8494" y="5392271"/>
            <a:ext cx="906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like one might do for a logical key on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4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Index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mr-IN" dirty="0" smtClean="0"/>
              <a:t>–</a:t>
            </a:r>
            <a:r>
              <a:rPr lang="en-US" dirty="0" smtClean="0"/>
              <a:t> Maintains order </a:t>
            </a:r>
            <a:r>
              <a:rPr lang="mr-IN" dirty="0" smtClean="0"/>
              <a:t>–</a:t>
            </a:r>
            <a:r>
              <a:rPr lang="en-US" dirty="0" smtClean="0"/>
              <a:t> Usually preferred</a:t>
            </a:r>
          </a:p>
          <a:p>
            <a:pPr lvl="1"/>
            <a:r>
              <a:rPr lang="en-US" dirty="0" smtClean="0"/>
              <a:t>Helps on exact lookup, prefix lookup, &lt;, &gt;, range, sort</a:t>
            </a:r>
          </a:p>
          <a:p>
            <a:r>
              <a:rPr lang="en-US" dirty="0" smtClean="0"/>
              <a:t>HASH</a:t>
            </a:r>
          </a:p>
          <a:p>
            <a:pPr lvl="1"/>
            <a:r>
              <a:rPr lang="en-US" dirty="0" smtClean="0"/>
              <a:t>Smaller - helps only on exact lookup</a:t>
            </a:r>
          </a:p>
          <a:p>
            <a:pPr lvl="1"/>
            <a:r>
              <a:rPr lang="en-US" dirty="0" smtClean="0"/>
              <a:t>Not recommended before PostgreSQL 10</a:t>
            </a:r>
          </a:p>
        </p:txBody>
      </p:sp>
    </p:spTree>
    <p:extLst>
      <p:ext uri="{BB962C8B-B14F-4D97-AF65-F5344CB8AC3E}">
        <p14:creationId xmlns:p14="http://schemas.microsoft.com/office/powerpoint/2010/main" val="184555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cr4_hash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hash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424" y="2825228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(1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cr5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Bitmap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Heap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Recheck Cond: (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Bitmap Index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cr5_hash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Cond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0.131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0.045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Versus B-Tree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958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656" y="5378828"/>
            <a:ext cx="816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also HASH index cannot be unique.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935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cr4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HASH 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 </a:t>
            </a:r>
            <a:r>
              <a:rPr lang="is-I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0.045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br>
              <a:rPr lang="en-US" dirty="0" smtClean="0"/>
            </a:br>
            <a:r>
              <a:rPr lang="en-US" sz="2400" dirty="0" smtClean="0"/>
              <a:t>https://www.py4e.com/lessons/regex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4561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'https://sql4e.com/neon/' ||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(random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()*1000000) || repeat('Lemon', 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||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              ?column?            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https://sql4e.com/neon/225845LemonLemonLemonLemonLemon1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https://sql4e.com/neon/679405LemonLemonLemonLemonLemon2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https://sql4e.com/neon/603925LemonLemonLemonLemonLemon3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https://sql4e.com/neon/917014LemonLemonLemonLemonLemon4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sql4e.com/neon/428156LemonLemonLemonLemonLemon5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57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text based programming language</a:t>
            </a:r>
          </a:p>
          <a:p>
            <a:r>
              <a:rPr lang="en-US" dirty="0" smtClean="0"/>
              <a:t>Clever wild-card strings for matching and parsing text</a:t>
            </a:r>
          </a:p>
          <a:p>
            <a:r>
              <a:rPr lang="en-US" dirty="0" smtClean="0"/>
              <a:t>Widely available</a:t>
            </a:r>
          </a:p>
          <a:p>
            <a:pPr lvl="1"/>
            <a:r>
              <a:rPr lang="en-US" dirty="0" smtClean="0"/>
              <a:t>Unix commands like "grep"</a:t>
            </a:r>
          </a:p>
          <a:p>
            <a:pPr lvl="1"/>
            <a:r>
              <a:rPr lang="en-US" dirty="0" smtClean="0"/>
              <a:t>Virtually every programming language</a:t>
            </a:r>
          </a:p>
          <a:p>
            <a:pPr lvl="1"/>
            <a:r>
              <a:rPr lang="en-US" dirty="0" smtClean="0"/>
              <a:t>Subtle differences across implementations</a:t>
            </a:r>
          </a:p>
          <a:p>
            <a:r>
              <a:rPr lang="en-US" dirty="0" smtClean="0"/>
              <a:t>PostgreSQL used the POSIX variant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556683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u="sng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  <a:hlinkClick r:id="rId2"/>
              </a:rPr>
              <a:t>http://en.wikipedia.org/wiki/Regular_expression</a:t>
            </a:r>
            <a:endParaRPr lang="en-US" u="sng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47339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powerful and quite cryptic at first</a:t>
            </a:r>
          </a:p>
          <a:p>
            <a:r>
              <a:rPr lang="en-US" dirty="0" smtClean="0"/>
              <a:t>Fun once you understand them</a:t>
            </a:r>
          </a:p>
          <a:p>
            <a:r>
              <a:rPr lang="en-US" dirty="0" smtClean="0"/>
              <a:t>It is like learning a new programming language where marker characters are keywords</a:t>
            </a:r>
          </a:p>
          <a:p>
            <a:r>
              <a:rPr lang="en-US" dirty="0" smtClean="0"/>
              <a:t>It is kind of a throwback to the 1970's </a:t>
            </a:r>
            <a:r>
              <a:rPr lang="mr-IN" dirty="0" smtClean="0"/>
              <a:t>–</a:t>
            </a:r>
            <a:r>
              <a:rPr lang="en-US" dirty="0" smtClean="0"/>
              <a:t> very compact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3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40" descr="Narrator: Whenever I learn a new skill I concoct elaborate fantasy scenarios where it lets me save the day.&#10;Woman: Oh no! The killer must have followed her on vacation!&#10;[[Woman points to computer]]&#10;Woman: But to find them we'd need to search through 200MB of emails looking for something formatted like an address!&#10;Man: It's hopeless!&#10;Offpanel voice: Everybody stand back.&#10;Offpanel voice: I know regular expressions.&#10;[[A man swings in on a rope, toward the computer]] &lt;&lt;tap tap&gt;&gt;&#10;&lt;&lt;PERL!&amp;&gt;&gt;&#10;[[The man swings away, and the other characters cheer]]&#10;{{rollover text: Wait, forgot to escape a space. Wheeeeee[taptaptap]eeeeee.}}" title="Comic about regular expressions https://xkcd.com/208/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1027" y="457200"/>
            <a:ext cx="5711919" cy="57116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121945" y="4656275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00"/>
              </a:buClr>
              <a:buSzPct val="25000"/>
            </a:pPr>
            <a:r>
              <a:rPr lang="en-US" u="sng" dirty="0">
                <a:solidFill>
                  <a:srgbClr val="FFD966"/>
                </a:solidFill>
                <a:latin typeface="Verdana" charset="0"/>
                <a:ea typeface="Verdana" charset="0"/>
                <a:cs typeface="Verdana" charset="0"/>
                <a:sym typeface="Cabin"/>
                <a:hlinkClick r:id="rId4"/>
              </a:rPr>
              <a:t>http://xkcd.com/208/</a:t>
            </a:r>
          </a:p>
        </p:txBody>
      </p:sp>
    </p:spTree>
    <p:extLst>
      <p:ext uri="{BB962C8B-B14F-4D97-AF65-F5344CB8AC3E}">
        <p14:creationId xmlns:p14="http://schemas.microsoft.com/office/powerpoint/2010/main" val="30717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Quick Guide</a:t>
            </a:r>
          </a:p>
        </p:txBody>
      </p:sp>
      <p:sp>
        <p:nvSpPr>
          <p:cNvPr id="5" name="Shape 247"/>
          <p:cNvSpPr txBox="1"/>
          <p:nvPr/>
        </p:nvSpPr>
        <p:spPr>
          <a:xfrm>
            <a:off x="1422400" y="1250576"/>
            <a:ext cx="11607801" cy="38996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^        Matches the beginning of a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$        Matches the end of the line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.        Matches any character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*        </a:t>
            </a: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Repeats a character zero or more times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*?       Repeats a character zero or more times (non-greedy)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+        Repeats a character one or more times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+?       Repeats a character one or more times (non-greedy)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</a:t>
            </a:r>
            <a:r>
              <a:rPr lang="en-US" sz="2000" i="0" u="none" strike="noStrike" cap="none" dirty="0" err="1">
                <a:latin typeface="Courier"/>
                <a:ea typeface="Courier New"/>
                <a:cs typeface="Courier"/>
                <a:sym typeface="Courier New"/>
              </a:rPr>
              <a:t>aeiou</a:t>
            </a: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]  Matches a single character in the listed 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[^XYZ]   Matches a single character not in the listed 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[a-z0-9] The set of characters can include a range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(        Indicates where string extraction is to start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-US" sz="2000" i="0" u="none" strike="noStrike" cap="none" dirty="0">
                <a:latin typeface="Courier"/>
                <a:ea typeface="Courier New"/>
                <a:cs typeface="Courier"/>
                <a:sym typeface="Courier New"/>
              </a:rPr>
              <a:t>)        Indicates where string extraction is to 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1765" y="5795682"/>
            <a:ext cx="579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smtClean="0"/>
              <a:t>://www.pg4e.com/lectures/04-Text-Regex-Handout.txt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4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556683"/>
            <a:ext cx="940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functions-matching.html#FUNCTIONS-POSIX-REGEXP</a:t>
            </a:r>
            <a:endParaRPr lang="en-US" dirty="0"/>
          </a:p>
        </p:txBody>
      </p:sp>
      <p:pic>
        <p:nvPicPr>
          <p:cNvPr id="5" name="Picture 4" descr="https://www.postgresql.org/docs/11/functions-matching.html#FUNCTIONS-POSIX-REGEXP&#10;" title="Screen shot of PostgreSQL regular expression documenta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6" y="424996"/>
            <a:ext cx="9342226" cy="49538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1235" y="1075765"/>
            <a:ext cx="232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PostgreSQL documentation is </a:t>
            </a:r>
            <a:r>
              <a:rPr lang="en-US" smtClean="0">
                <a:latin typeface="Verdana" charset="0"/>
                <a:ea typeface="Verdana" charset="0"/>
                <a:cs typeface="Verdana" charset="0"/>
              </a:rPr>
              <a:t>good. 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Lots of online examples.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2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5556683"/>
            <a:ext cx="940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functions-matching.html#FUNCTIONS-POSIX-REGEXP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 Matches</a:t>
            </a:r>
          </a:p>
          <a:p>
            <a:r>
              <a:rPr lang="en-US" dirty="0"/>
              <a:t>~* Matches case insensitive</a:t>
            </a:r>
          </a:p>
          <a:p>
            <a:r>
              <a:rPr lang="en-US" dirty="0"/>
              <a:t>!~ Does not match</a:t>
            </a:r>
          </a:p>
          <a:p>
            <a:r>
              <a:rPr lang="en-US" dirty="0"/>
              <a:t>!~* Does not match case </a:t>
            </a:r>
            <a:r>
              <a:rPr lang="en-US" dirty="0" smtClean="0"/>
              <a:t>insensitive</a:t>
            </a:r>
          </a:p>
          <a:p>
            <a:r>
              <a:rPr lang="en-US" dirty="0" smtClean="0"/>
              <a:t>Different than LIKE </a:t>
            </a:r>
            <a:r>
              <a:rPr lang="mr-IN" dirty="0" smtClean="0"/>
              <a:t>–</a:t>
            </a:r>
            <a:r>
              <a:rPr lang="en-US" dirty="0" smtClean="0"/>
              <a:t> Match anywhere</a:t>
            </a:r>
          </a:p>
          <a:p>
            <a:pPr lvl="1"/>
            <a:r>
              <a:rPr lang="en-US" dirty="0" smtClean="0"/>
              <a:t>tweet ~ 'UMSI'</a:t>
            </a:r>
          </a:p>
          <a:p>
            <a:pPr lvl="1"/>
            <a:r>
              <a:rPr lang="en-US" dirty="0" smtClean="0"/>
              <a:t>tweet LIKE '%UMSI%'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0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simplest regex is like LIKE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9553" y="1358153"/>
            <a:ext cx="81339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(id serial, primary key(id), email text);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csev@umich.edu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coleen@umich.edu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sally@uiuc.edu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ted79@umuc.edu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glenn1@apple.com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nbody@apple.com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62647" y="4168588"/>
            <a:ext cx="74911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21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491153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'^c';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02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62901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WHERE email ~ '^[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]';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glenn@apple.com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843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email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csev@umich.edu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coleen@umich.edu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sally@uiuc.edu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glenn1@apple.com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nbody@apple.com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1353" y="1990165"/>
            <a:ext cx="749115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email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email ~ '[0-9]';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ted79@umuc.edu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glenn1@apple.com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email FROM em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 WHERE 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 ~ '[0-9][0-9]';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email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ted79@umuc.edu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7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5778" y="941294"/>
            <a:ext cx="818044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substring(email FROM '[0-9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]+')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FROM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WHERE email ~ '[0-9]';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79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substring(email FROM '.+@(.*)$')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06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16" y="672354"/>
            <a:ext cx="9421169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DISTINCT substring(email FROM '.+@(.*)$')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substring(email FROM '.+@(.*)$'),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    count(substring(email FROM '.+@(.*)$'))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GROUP BY substring(email FROM '.+@(.*)$');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substring | count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apple.com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uiuc.edu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|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umuc.edu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|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umich.edu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    2</a:t>
            </a:r>
          </a:p>
        </p:txBody>
      </p:sp>
    </p:spTree>
    <p:extLst>
      <p:ext uri="{BB962C8B-B14F-4D97-AF65-F5344CB8AC3E}">
        <p14:creationId xmlns:p14="http://schemas.microsoft.com/office/powerpoint/2010/main" val="15471253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Matches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316985"/>
          </a:xfrm>
        </p:spPr>
        <p:txBody>
          <a:bodyPr/>
          <a:lstStyle/>
          <a:p>
            <a:r>
              <a:rPr lang="en-US" dirty="0" smtClean="0"/>
              <a:t>The substring() gets the first match in a text column</a:t>
            </a:r>
          </a:p>
          <a:p>
            <a:r>
              <a:rPr lang="en-US" dirty="0" smtClean="0"/>
              <a:t>We can get an array of matches using </a:t>
            </a:r>
            <a:r>
              <a:rPr lang="en-US" dirty="0" err="1" smtClean="0"/>
              <a:t>regexp_matches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9213" y="3818965"/>
            <a:ext cx="10644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(id serial, primary key(id), tweet text);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This is #SQL and #FUN stuff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More people should learn #SQL from #UMSI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(tweet)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VALUES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#UMSI also teaches #PYTHON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17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693" y="578223"/>
            <a:ext cx="6042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More people should learn #SQL from #UMSI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#UMSI also teaches #PYTHON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5489" y="3442447"/>
            <a:ext cx="7994496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id,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tweet ~ '#SQL';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More people should learn #SQL from #UMSI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28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0770" y="618566"/>
            <a:ext cx="10110460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(tweet,'#([A-Za-z0-9_]+)', 'g')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{FUN}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{PYTHON}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,'#([A-Za-z0-9_]+)', 'g')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FROM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{FUN}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{UMSI}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{SQL}</a:t>
            </a:r>
          </a:p>
          <a:p>
            <a:r>
              <a:rPr lang="fr-F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{PYTHON}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28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5416" y="605119"/>
            <a:ext cx="9421169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tweet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       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This is #SQL and #FUN stuff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More people should learn #SQL from #UMSI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#UMSI also teaches #PYTHON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(3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id,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,'#([A-Za-z0-9_]+)', 'g') </a:t>
            </a:r>
            <a:endParaRPr lang="pl-PL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  FROM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id |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regexp_matches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{SQL}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1 | {FUN}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{SQL}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2 | {UMSI}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3 | {UMSI}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3 | {PYTHON}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335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Reading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34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266" y="887506"/>
            <a:ext cx="1107546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https://www.pg4e.com/lectures/</a:t>
            </a:r>
            <a:r>
              <a:rPr lang="en-US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mbox-short.txt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(line TEXT);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\copy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mbox-short.txt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delimiter E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\007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DESC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email,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 SELECT substring(line,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(.+@[^ ]+)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 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mbox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line ~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^From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badsub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email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ORDER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(email)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DESC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48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Text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</a:p>
          <a:p>
            <a:pPr lvl="1"/>
            <a:r>
              <a:rPr lang="en-US" dirty="0" smtClean="0"/>
              <a:t>LIKE / ILIKE / NOT LIKE / NOT ILIKE</a:t>
            </a:r>
          </a:p>
          <a:p>
            <a:pPr lvl="1"/>
            <a:r>
              <a:rPr lang="en-US" dirty="0" smtClean="0"/>
              <a:t>SIMILAR TO/ NOT SIMILAR TO (cover later as regular expressions)</a:t>
            </a:r>
          </a:p>
          <a:p>
            <a:pPr lvl="1"/>
            <a:r>
              <a:rPr lang="en-US" b="1" dirty="0" smtClean="0"/>
              <a:t>= &gt; &lt; &gt;= &lt;= BETWEEN IN</a:t>
            </a:r>
          </a:p>
          <a:p>
            <a:r>
              <a:rPr lang="en-US" dirty="0" smtClean="0"/>
              <a:t>Manipulate SELECT Results / WHERE clause</a:t>
            </a:r>
          </a:p>
          <a:p>
            <a:pPr lvl="1"/>
            <a:r>
              <a:rPr lang="en-US" dirty="0" smtClean="0"/>
              <a:t>lower(), upper()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420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6868</TotalTime>
  <Words>3482</Words>
  <Application>Microsoft Macintosh PowerPoint</Application>
  <PresentationFormat>Widescreen</PresentationFormat>
  <Paragraphs>809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 Black</vt:lpstr>
      <vt:lpstr>Arial Regular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Generating Test Data</vt:lpstr>
      <vt:lpstr>Exploring performance</vt:lpstr>
      <vt:lpstr>Generating lots of Random Data</vt:lpstr>
      <vt:lpstr>PowerPoint Presentation</vt:lpstr>
      <vt:lpstr>PowerPoint Presentation</vt:lpstr>
      <vt:lpstr>Text Functions</vt:lpstr>
      <vt:lpstr>Many Text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Functions</vt:lpstr>
      <vt:lpstr>Moar Text Functions</vt:lpstr>
      <vt:lpstr>WHERE clause performance</vt:lpstr>
      <vt:lpstr>PowerPoint Presentation</vt:lpstr>
      <vt:lpstr>PowerPoint Presentation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Space – the final frontier…</vt:lpstr>
      <vt:lpstr>UTF-8 In Transition</vt:lpstr>
      <vt:lpstr>UTF-8 Is Dominant</vt:lpstr>
      <vt:lpstr>PowerPoint Presentation</vt:lpstr>
      <vt:lpstr>PowerPoint Presentation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Indexes and Performance</vt:lpstr>
      <vt:lpstr>Lets Build a Web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 Strategies</vt:lpstr>
      <vt:lpstr>PostgreSQL Index Types</vt:lpstr>
      <vt:lpstr>PowerPoint Presentation</vt:lpstr>
      <vt:lpstr>Hash Versus B-Tree</vt:lpstr>
      <vt:lpstr>Regular Expressions https://www.py4e.com/lessons/regex</vt:lpstr>
      <vt:lpstr>Regular Expressions</vt:lpstr>
      <vt:lpstr>Understanding Regular Expressions</vt:lpstr>
      <vt:lpstr>PowerPoint Presentation</vt:lpstr>
      <vt:lpstr>Regular Expression Quick Guide</vt:lpstr>
      <vt:lpstr>PowerPoint Presentation</vt:lpstr>
      <vt:lpstr>Where Clause Operators</vt:lpstr>
      <vt:lpstr>The simplest regex is like LIKE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Matches</vt:lpstr>
      <vt:lpstr>PowerPoint Presentation</vt:lpstr>
      <vt:lpstr>PowerPoint Presentation</vt:lpstr>
      <vt:lpstr>PowerPoint Presentation</vt:lpstr>
      <vt:lpstr>DEMO Reading Email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183</cp:revision>
  <dcterms:created xsi:type="dcterms:W3CDTF">2019-03-20T19:59:17Z</dcterms:created>
  <dcterms:modified xsi:type="dcterms:W3CDTF">2019-06-29T04:42:55Z</dcterms:modified>
</cp:coreProperties>
</file>